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36EA88F-9571-40FB-B34E-23595A7E00E2}" type="datetimeFigureOut">
              <a:rPr lang="ru-RU" smtClean="0"/>
              <a:t>07.12.2014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BA1F2A-709D-481C-BA0B-FE7D2B4936F6}"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36EA88F-9571-40FB-B34E-23595A7E00E2}" type="datetimeFigureOut">
              <a:rPr lang="ru-RU" smtClean="0"/>
              <a:t>07.12.2014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BA1F2A-709D-481C-BA0B-FE7D2B4936F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36EA88F-9571-40FB-B34E-23595A7E00E2}" type="datetimeFigureOut">
              <a:rPr lang="ru-RU" smtClean="0"/>
              <a:t>07.12.2014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BA1F2A-709D-481C-BA0B-FE7D2B4936F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36EA88F-9571-40FB-B34E-23595A7E00E2}" type="datetimeFigureOut">
              <a:rPr lang="ru-RU" smtClean="0"/>
              <a:t>07.12.2014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BA1F2A-709D-481C-BA0B-FE7D2B4936F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36EA88F-9571-40FB-B34E-23595A7E00E2}" type="datetimeFigureOut">
              <a:rPr lang="ru-RU" smtClean="0"/>
              <a:t>07.12.2014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BA1F2A-709D-481C-BA0B-FE7D2B4936F6}"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36EA88F-9571-40FB-B34E-23595A7E00E2}" type="datetimeFigureOut">
              <a:rPr lang="ru-RU" smtClean="0"/>
              <a:t>07.12.2014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BA1F2A-709D-481C-BA0B-FE7D2B4936F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36EA88F-9571-40FB-B34E-23595A7E00E2}" type="datetimeFigureOut">
              <a:rPr lang="ru-RU" smtClean="0"/>
              <a:t>07.12.2014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4BA1F2A-709D-481C-BA0B-FE7D2B4936F6}"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36EA88F-9571-40FB-B34E-23595A7E00E2}" type="datetimeFigureOut">
              <a:rPr lang="ru-RU" smtClean="0"/>
              <a:t>07.12.2014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4BA1F2A-709D-481C-BA0B-FE7D2B4936F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EA88F-9571-40FB-B34E-23595A7E00E2}" type="datetimeFigureOut">
              <a:rPr lang="ru-RU" smtClean="0"/>
              <a:t>07.12.2014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4BA1F2A-709D-481C-BA0B-FE7D2B4936F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36EA88F-9571-40FB-B34E-23595A7E00E2}" type="datetimeFigureOut">
              <a:rPr lang="ru-RU" smtClean="0"/>
              <a:t>07.12.2014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BA1F2A-709D-481C-BA0B-FE7D2B4936F6}"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36EA88F-9571-40FB-B34E-23595A7E00E2}" type="datetimeFigureOut">
              <a:rPr lang="ru-RU" smtClean="0"/>
              <a:t>07.12.2014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BA1F2A-709D-481C-BA0B-FE7D2B4936F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36EA88F-9571-40FB-B34E-23595A7E00E2}" type="datetimeFigureOut">
              <a:rPr lang="ru-RU" smtClean="0"/>
              <a:t>07.12.2014</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A4BA1F2A-709D-481C-BA0B-FE7D2B4936F6}"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2000" y="0"/>
            <a:ext cx="7543800" cy="3068960"/>
          </a:xfrm>
        </p:spPr>
        <p:txBody>
          <a:bodyPr/>
          <a:lstStyle/>
          <a:p>
            <a:pPr algn="ctr"/>
            <a:r>
              <a:rPr lang="ru-RU" sz="6000" dirty="0"/>
              <a:t>Как научить подростка говорить НЕТ</a:t>
            </a:r>
            <a:r>
              <a:rPr lang="ru-RU" sz="6000" dirty="0" smtClean="0"/>
              <a:t>?</a:t>
            </a:r>
            <a:endParaRPr lang="ru-RU" sz="6000" dirty="0"/>
          </a:p>
        </p:txBody>
      </p:sp>
      <p:sp>
        <p:nvSpPr>
          <p:cNvPr id="3" name="Подзаголовок 2"/>
          <p:cNvSpPr>
            <a:spLocks noGrp="1"/>
          </p:cNvSpPr>
          <p:nvPr>
            <p:ph type="subTitle" idx="1"/>
          </p:nvPr>
        </p:nvSpPr>
        <p:spPr>
          <a:xfrm>
            <a:off x="6084168" y="5085184"/>
            <a:ext cx="2232248" cy="936104"/>
          </a:xfrm>
        </p:spPr>
        <p:txBody>
          <a:bodyPr>
            <a:normAutofit fontScale="55000" lnSpcReduction="20000"/>
          </a:bodyPr>
          <a:lstStyle/>
          <a:p>
            <a:r>
              <a:rPr lang="ru-RU" dirty="0" smtClean="0"/>
              <a:t>Вторушина Юлия</a:t>
            </a:r>
          </a:p>
          <a:p>
            <a:r>
              <a:rPr lang="ru-RU" dirty="0" smtClean="0"/>
              <a:t>ИГУ</a:t>
            </a:r>
            <a:br>
              <a:rPr lang="ru-RU" dirty="0" smtClean="0"/>
            </a:br>
            <a:r>
              <a:rPr lang="ru-RU" dirty="0" smtClean="0"/>
              <a:t>Факультет психологии</a:t>
            </a:r>
          </a:p>
          <a:p>
            <a:r>
              <a:rPr lang="ru-RU" dirty="0" smtClean="0"/>
              <a:t>Группа13112</a:t>
            </a:r>
            <a:endParaRPr lang="ru-RU" dirty="0"/>
          </a:p>
        </p:txBody>
      </p:sp>
    </p:spTree>
    <p:extLst>
      <p:ext uri="{BB962C8B-B14F-4D97-AF65-F5344CB8AC3E}">
        <p14:creationId xmlns:p14="http://schemas.microsoft.com/office/powerpoint/2010/main" val="2162084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А как сказать "Да"?</a:t>
            </a:r>
            <a:endParaRPr lang="ru-RU" dirty="0"/>
          </a:p>
        </p:txBody>
      </p:sp>
      <p:sp>
        <p:nvSpPr>
          <p:cNvPr id="3" name="Объект 2"/>
          <p:cNvSpPr>
            <a:spLocks noGrp="1"/>
          </p:cNvSpPr>
          <p:nvPr>
            <p:ph idx="1"/>
          </p:nvPr>
        </p:nvSpPr>
        <p:spPr/>
        <p:txBody>
          <a:bodyPr>
            <a:normAutofit lnSpcReduction="10000"/>
          </a:bodyPr>
          <a:lstStyle/>
          <a:p>
            <a:r>
              <a:rPr lang="ru-RU" dirty="0"/>
              <a:t>Больше всего родители переживают, что бы ребенок смог отказаться, когда это необходимо. Но умеет ли ваш ребенок соглашаться, когда это нужно?</a:t>
            </a:r>
            <a:r>
              <a:rPr lang="ru-RU" dirty="0"/>
              <a:t/>
            </a:r>
            <a:br>
              <a:rPr lang="ru-RU" dirty="0"/>
            </a:br>
            <a:r>
              <a:rPr lang="ru-RU" dirty="0"/>
              <a:t/>
            </a:r>
            <a:br>
              <a:rPr lang="ru-RU" dirty="0"/>
            </a:br>
            <a:r>
              <a:rPr lang="ru-RU" dirty="0"/>
              <a:t>При принятии приглашения, некоторые дети угрюмо сутулятся, бормочут что-то невнятное, или игнорируют вовсе. Это может показаться грубостью и неблагодарностью. Практикуйте оба варианта ответа хотя бы за ужином. Например: "Ты хочешь еще мороженного?" - "Да, спасибо!" или "Нет, а то я лопну".</a:t>
            </a:r>
            <a:endParaRPr lang="ru-RU" dirty="0"/>
          </a:p>
        </p:txBody>
      </p:sp>
    </p:spTree>
    <p:extLst>
      <p:ext uri="{BB962C8B-B14F-4D97-AF65-F5344CB8AC3E}">
        <p14:creationId xmlns:p14="http://schemas.microsoft.com/office/powerpoint/2010/main" val="2616256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t>Мама, а ты умеешь говорить "нет"?</a:t>
            </a:r>
            <a:endParaRPr lang="ru-RU" dirty="0"/>
          </a:p>
        </p:txBody>
      </p:sp>
      <p:sp>
        <p:nvSpPr>
          <p:cNvPr id="3" name="Объект 2"/>
          <p:cNvSpPr>
            <a:spLocks noGrp="1"/>
          </p:cNvSpPr>
          <p:nvPr>
            <p:ph idx="1"/>
          </p:nvPr>
        </p:nvSpPr>
        <p:spPr/>
        <p:txBody>
          <a:bodyPr/>
          <a:lstStyle/>
          <a:p>
            <a:r>
              <a:rPr lang="ru-RU" dirty="0"/>
              <a:t>Мы все хотим, что бы наши дети были увереннее и успешнее, чем мы сами. Что бы умели отстаивать свою точку зрения. Но, обучая своих детей, никогда не забывайте о закреплении на своем собственном примере. Рассказывайте о том, как вы смогли отказать, когда это было не легко, но нужно. Так вы поддержите своего подростка на пути его взросления.</a:t>
            </a:r>
            <a:endParaRPr lang="ru-RU" dirty="0"/>
          </a:p>
        </p:txBody>
      </p:sp>
    </p:spTree>
    <p:extLst>
      <p:ext uri="{BB962C8B-B14F-4D97-AF65-F5344CB8AC3E}">
        <p14:creationId xmlns:p14="http://schemas.microsoft.com/office/powerpoint/2010/main" val="3522268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581128"/>
            <a:ext cx="6781800" cy="1600200"/>
          </a:xfrm>
        </p:spPr>
        <p:txBody>
          <a:bodyPr>
            <a:noAutofit/>
          </a:bodyPr>
          <a:lstStyle/>
          <a:p>
            <a:pPr algn="ctr"/>
            <a:r>
              <a:rPr lang="ru-RU" sz="4400" b="1" dirty="0"/>
              <a:t>А вы умеете отказывать? Или чаще идете вслед за толпой?</a:t>
            </a:r>
            <a:endParaRPr lang="ru-RU" sz="44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404664"/>
            <a:ext cx="7632848" cy="3600400"/>
          </a:xfrm>
        </p:spPr>
      </p:pic>
    </p:spTree>
    <p:extLst>
      <p:ext uri="{BB962C8B-B14F-4D97-AF65-F5344CB8AC3E}">
        <p14:creationId xmlns:p14="http://schemas.microsoft.com/office/powerpoint/2010/main" val="339987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479504"/>
          </a:xfrm>
        </p:spPr>
        <p:txBody>
          <a:bodyPr>
            <a:normAutofit/>
          </a:bodyPr>
          <a:lstStyle/>
          <a:p>
            <a:r>
              <a:rPr lang="ru-RU" dirty="0" smtClean="0"/>
              <a:t>Родители </a:t>
            </a:r>
            <a:r>
              <a:rPr lang="ru-RU" dirty="0"/>
              <a:t>постоянно </a:t>
            </a:r>
            <a:r>
              <a:rPr lang="ru-RU" dirty="0" smtClean="0"/>
              <a:t>надеются, </a:t>
            </a:r>
            <a:r>
              <a:rPr lang="ru-RU" dirty="0"/>
              <a:t>что </a:t>
            </a:r>
            <a:r>
              <a:rPr lang="ru-RU" dirty="0" smtClean="0"/>
              <a:t>их </a:t>
            </a:r>
            <a:r>
              <a:rPr lang="ru-RU" dirty="0"/>
              <a:t>подросший ребенок сможет отказаться от чего-то опасного или плохого. Это касается употребления наркотиков, алкоголя, присоединения к каким-то нехорошим компаниям. </a:t>
            </a:r>
            <a:r>
              <a:rPr lang="ru-RU" dirty="0" smtClean="0"/>
              <a:t>Они </a:t>
            </a:r>
            <a:r>
              <a:rPr lang="ru-RU" dirty="0"/>
              <a:t>искренне </a:t>
            </a:r>
            <a:r>
              <a:rPr lang="ru-RU" dirty="0" smtClean="0"/>
              <a:t>надеются, </a:t>
            </a:r>
            <a:r>
              <a:rPr lang="ru-RU" dirty="0"/>
              <a:t>что </a:t>
            </a:r>
            <a:r>
              <a:rPr lang="ru-RU" dirty="0" smtClean="0"/>
              <a:t>их </a:t>
            </a:r>
            <a:r>
              <a:rPr lang="ru-RU" dirty="0"/>
              <a:t>подросток сделает правильный выбор.</a:t>
            </a:r>
            <a:r>
              <a:rPr lang="ru-RU" dirty="0"/>
              <a:t/>
            </a:r>
            <a:br>
              <a:rPr lang="ru-RU" dirty="0"/>
            </a:br>
            <a:r>
              <a:rPr lang="ru-RU" dirty="0"/>
              <a:t/>
            </a:r>
            <a:br>
              <a:rPr lang="ru-RU" dirty="0"/>
            </a:br>
            <a:r>
              <a:rPr lang="ru-RU" dirty="0"/>
              <a:t>Легко представить ситуацию, когда немытый и грязный бандит вымогает у вашего ребенка деньги, но очень трудно поверить в то, что прилежный мальчик из соседнего подъезда учит курить вашу дочь. Нужно научить ребенка говорить "нет" и в тоже время не потерять друзей.</a:t>
            </a:r>
            <a:r>
              <a:rPr lang="ru-RU" dirty="0"/>
              <a:t/>
            </a:r>
            <a:br>
              <a:rPr lang="ru-RU" dirty="0"/>
            </a:br>
            <a:endParaRPr lang="ru-RU" dirty="0"/>
          </a:p>
        </p:txBody>
      </p:sp>
    </p:spTree>
    <p:extLst>
      <p:ext uri="{BB962C8B-B14F-4D97-AF65-F5344CB8AC3E}">
        <p14:creationId xmlns:p14="http://schemas.microsoft.com/office/powerpoint/2010/main" val="727750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t>Почему так трудно сопротивляться?</a:t>
            </a:r>
            <a:endParaRPr lang="ru-RU" dirty="0"/>
          </a:p>
        </p:txBody>
      </p:sp>
      <p:sp>
        <p:nvSpPr>
          <p:cNvPr id="3" name="Объект 2"/>
          <p:cNvSpPr>
            <a:spLocks noGrp="1"/>
          </p:cNvSpPr>
          <p:nvPr>
            <p:ph idx="1"/>
          </p:nvPr>
        </p:nvSpPr>
        <p:spPr/>
        <p:txBody>
          <a:bodyPr>
            <a:normAutofit fontScale="77500" lnSpcReduction="20000"/>
          </a:bodyPr>
          <a:lstStyle/>
          <a:p>
            <a:r>
              <a:rPr lang="ru-RU" dirty="0"/>
              <a:t>Частью проблемы является то, что часть мозга, которая отвечает за принятие таких важных решений, "созревает" где-то до достижения человеком 20 лет. Даже после изучения программ, которые рассказывают и обучают, как вести себя в таких ситуациях, нет гарантии, что ребенок выберет нужную тактику поведения и сможет отказаться. В ситуации, </a:t>
            </a:r>
            <a:r>
              <a:rPr lang="ru-RU" dirty="0" smtClean="0"/>
              <a:t>когда подростка </a:t>
            </a:r>
            <a:r>
              <a:rPr lang="ru-RU" dirty="0"/>
              <a:t>склоняют к каким-то не лицеприятным действиям, нужно реагировать быстро, да и эмоции не дают думать логично.</a:t>
            </a:r>
            <a:r>
              <a:rPr lang="ru-RU" dirty="0"/>
              <a:t/>
            </a:r>
            <a:br>
              <a:rPr lang="ru-RU" dirty="0"/>
            </a:br>
            <a:r>
              <a:rPr lang="ru-RU" dirty="0"/>
              <a:t/>
            </a:r>
            <a:br>
              <a:rPr lang="ru-RU" dirty="0"/>
            </a:br>
            <a:r>
              <a:rPr lang="ru-RU" dirty="0"/>
              <a:t>Многие родители так же недооценивают интенсивность давления. При опросе 46000 американских подростков, было установлено, что давление со стороны сверстников является ведущим источником стресса для детей. Сюда входит все, что касается школы, личных взаимоотношений, насилия. Так же, не следует забывать, что существуют новые способы давления - через интернет или смс.</a:t>
            </a:r>
            <a:endParaRPr lang="ru-RU" dirty="0"/>
          </a:p>
        </p:txBody>
      </p:sp>
    </p:spTree>
    <p:extLst>
      <p:ext uri="{BB962C8B-B14F-4D97-AF65-F5344CB8AC3E}">
        <p14:creationId xmlns:p14="http://schemas.microsoft.com/office/powerpoint/2010/main" val="2330870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t>Научите ребенка быть индивидуальностью</a:t>
            </a:r>
            <a:endParaRPr lang="ru-RU" dirty="0"/>
          </a:p>
        </p:txBody>
      </p:sp>
      <p:sp>
        <p:nvSpPr>
          <p:cNvPr id="3" name="Объект 2"/>
          <p:cNvSpPr>
            <a:spLocks noGrp="1"/>
          </p:cNvSpPr>
          <p:nvPr>
            <p:ph idx="1"/>
          </p:nvPr>
        </p:nvSpPr>
        <p:spPr/>
        <p:txBody>
          <a:bodyPr>
            <a:normAutofit fontScale="92500"/>
          </a:bodyPr>
          <a:lstStyle/>
          <a:p>
            <a:r>
              <a:rPr lang="ru-RU" dirty="0"/>
              <a:t>Подростки очень сильно привязаны друг к другу. Из-за группового мышления они забывают позаботиться о себе как о личности. Объясните ребенку, что думая о себе, как об отдельном индивидууме, он сможет выйти из сложной ситуации без ссор и скандалов. Например. Компания вашей дочери начинает употреблять много слабоалкогольных напитков. Вполне приемлемо сказать: "Мне нужно идти, но вы вполне можете остаться". Это дает вашей дочери свободу, чтобы уйти, и, в то же время, она не оказывает никакого давления на друзей, что не повлияет на дружбу.</a:t>
            </a:r>
            <a:endParaRPr lang="ru-RU" dirty="0"/>
          </a:p>
        </p:txBody>
      </p:sp>
    </p:spTree>
    <p:extLst>
      <p:ext uri="{BB962C8B-B14F-4D97-AF65-F5344CB8AC3E}">
        <p14:creationId xmlns:p14="http://schemas.microsoft.com/office/powerpoint/2010/main" val="2118713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400" b="1" dirty="0"/>
              <a:t>Учите ребенка быстро оценивать все варианты</a:t>
            </a:r>
            <a:endParaRPr lang="ru-RU" sz="4400" dirty="0"/>
          </a:p>
        </p:txBody>
      </p:sp>
      <p:sp>
        <p:nvSpPr>
          <p:cNvPr id="3" name="Объект 2"/>
          <p:cNvSpPr>
            <a:spLocks noGrp="1"/>
          </p:cNvSpPr>
          <p:nvPr>
            <p:ph idx="1"/>
          </p:nvPr>
        </p:nvSpPr>
        <p:spPr>
          <a:xfrm>
            <a:off x="762000" y="548680"/>
            <a:ext cx="7543800" cy="4176464"/>
          </a:xfrm>
        </p:spPr>
        <p:txBody>
          <a:bodyPr>
            <a:normAutofit fontScale="92500"/>
          </a:bodyPr>
          <a:lstStyle/>
          <a:p>
            <a:r>
              <a:rPr lang="ru-RU" dirty="0"/>
              <a:t>Часто лидеры групп предлагают что-то сделать, что, на первый взгляд, относительно безопасно. Но нужно учесть все, даже мало возможные варианты развития событий, как положительные так и отрицательные.</a:t>
            </a:r>
            <a:r>
              <a:rPr lang="ru-RU" dirty="0"/>
              <a:t/>
            </a:r>
            <a:br>
              <a:rPr lang="ru-RU" dirty="0"/>
            </a:br>
            <a:r>
              <a:rPr lang="ru-RU" dirty="0"/>
              <a:t/>
            </a:r>
            <a:br>
              <a:rPr lang="ru-RU" dirty="0"/>
            </a:br>
            <a:r>
              <a:rPr lang="ru-RU" dirty="0"/>
              <a:t>Например. Каких последствий можно ожидать, если ваш ребенок даст списать домашнее задание? Количество настоящих друзей от этого не увеличится, появится только больше желающих списать. Но родители и учитель будут рассержены, поскольку списывание не дает возможности реально оценить уровень знаний списавшего.</a:t>
            </a:r>
            <a:r>
              <a:rPr lang="ru-RU" dirty="0"/>
              <a:t/>
            </a:r>
            <a:br>
              <a:rPr lang="ru-RU" dirty="0"/>
            </a:br>
            <a:endParaRPr lang="ru-RU" dirty="0"/>
          </a:p>
        </p:txBody>
      </p:sp>
    </p:spTree>
    <p:extLst>
      <p:ext uri="{BB962C8B-B14F-4D97-AF65-F5344CB8AC3E}">
        <p14:creationId xmlns:p14="http://schemas.microsoft.com/office/powerpoint/2010/main" val="124801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t>Обвиняем маму и переводим все в шутку</a:t>
            </a:r>
            <a:endParaRPr lang="ru-RU" dirty="0"/>
          </a:p>
        </p:txBody>
      </p:sp>
      <p:sp>
        <p:nvSpPr>
          <p:cNvPr id="3" name="Объект 2"/>
          <p:cNvSpPr>
            <a:spLocks noGrp="1"/>
          </p:cNvSpPr>
          <p:nvPr>
            <p:ph idx="1"/>
          </p:nvPr>
        </p:nvSpPr>
        <p:spPr>
          <a:xfrm>
            <a:off x="762000" y="476672"/>
            <a:ext cx="7543800" cy="4095328"/>
          </a:xfrm>
        </p:spPr>
        <p:txBody>
          <a:bodyPr>
            <a:normAutofit fontScale="85000" lnSpcReduction="10000"/>
          </a:bodyPr>
          <a:lstStyle/>
          <a:p>
            <a:r>
              <a:rPr lang="ru-RU" dirty="0"/>
              <a:t>Часто самым лучшим выходом из ситуации будет самый простой выход. Легче всего сказать: "Мама сказала, что я пуп земли и все в ее жизни вертится вокруг меня, я не могу ее разочаровать". Но это не значит, что родители должны постоянно рассказывать ребенку, что он центр их вселенной и напоминать правила, по которым нужно жить. Если вы ставите условия какие-либо, обязательно нужно объяснить, что ожидает ребенка при соблюдении и не соблюдении оных. Будьте как можно более конкретными. Скажите: "Если я узнаю, что ты куришь, то можешь забыть о карманных деньгах на месяц." Зная о последствиях заранее, ребенок десять раз подумает, прежде чем что-то сделать. Но, это при условии, что вы всегда держите свое слово.</a:t>
            </a:r>
            <a:r>
              <a:rPr lang="ru-RU" dirty="0"/>
              <a:t/>
            </a:r>
            <a:br>
              <a:rPr lang="ru-RU" dirty="0"/>
            </a:br>
            <a:endParaRPr lang="ru-RU" dirty="0"/>
          </a:p>
        </p:txBody>
      </p:sp>
    </p:spTree>
    <p:extLst>
      <p:ext uri="{BB962C8B-B14F-4D97-AF65-F5344CB8AC3E}">
        <p14:creationId xmlns:p14="http://schemas.microsoft.com/office/powerpoint/2010/main" val="2251104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t>Научите подростка отказываться смеясь</a:t>
            </a:r>
            <a:endParaRPr lang="ru-RU" dirty="0"/>
          </a:p>
        </p:txBody>
      </p:sp>
      <p:sp>
        <p:nvSpPr>
          <p:cNvPr id="3" name="Объект 2"/>
          <p:cNvSpPr>
            <a:spLocks noGrp="1"/>
          </p:cNvSpPr>
          <p:nvPr>
            <p:ph idx="1"/>
          </p:nvPr>
        </p:nvSpPr>
        <p:spPr/>
        <p:txBody>
          <a:bodyPr/>
          <a:lstStyle/>
          <a:p>
            <a:r>
              <a:rPr lang="ru-RU" dirty="0"/>
              <a:t>Многие подростки отказываются, но таким способом, что это создает ненужные социальные проблемы. Люди, которые хотят, что бы их воспринимали серьезно, не должны ныть или кричать. Можно отказаться такими словами: "Извините, я вынужден отказаться, так как моя супер популярность мне не позволяет сделать это". Такой ответ будет намного лучше, чем: "Нет, иначе мы попадем в беду!!!"</a:t>
            </a:r>
            <a:endParaRPr lang="ru-RU" dirty="0"/>
          </a:p>
        </p:txBody>
      </p:sp>
    </p:spTree>
    <p:extLst>
      <p:ext uri="{BB962C8B-B14F-4D97-AF65-F5344CB8AC3E}">
        <p14:creationId xmlns:p14="http://schemas.microsoft.com/office/powerpoint/2010/main" val="4247600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t>Поощряйте в ребенке самостоятельность</a:t>
            </a:r>
            <a:endParaRPr lang="ru-RU" dirty="0"/>
          </a:p>
        </p:txBody>
      </p:sp>
      <p:sp>
        <p:nvSpPr>
          <p:cNvPr id="3" name="Объект 2"/>
          <p:cNvSpPr>
            <a:spLocks noGrp="1"/>
          </p:cNvSpPr>
          <p:nvPr>
            <p:ph idx="1"/>
          </p:nvPr>
        </p:nvSpPr>
        <p:spPr/>
        <p:txBody>
          <a:bodyPr/>
          <a:lstStyle/>
          <a:p>
            <a:r>
              <a:rPr lang="ru-RU" dirty="0"/>
              <a:t>Как можно чаще поощряйте детей, чтобы они говорили - вежливо, но твердо - от своего собственного имени (делали для себя заказ в кафе/ресторане, или что-то спрашивать у продавцов на прямую).</a:t>
            </a:r>
            <a:endParaRPr lang="ru-RU" dirty="0"/>
          </a:p>
        </p:txBody>
      </p:sp>
    </p:spTree>
    <p:extLst>
      <p:ext uri="{BB962C8B-B14F-4D97-AF65-F5344CB8AC3E}">
        <p14:creationId xmlns:p14="http://schemas.microsoft.com/office/powerpoint/2010/main" val="651368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600" b="1" dirty="0"/>
              <a:t>Научите подростка использовать язык тела</a:t>
            </a:r>
            <a:endParaRPr lang="ru-RU" sz="4600" dirty="0"/>
          </a:p>
        </p:txBody>
      </p:sp>
      <p:sp>
        <p:nvSpPr>
          <p:cNvPr id="3" name="Объект 2"/>
          <p:cNvSpPr>
            <a:spLocks noGrp="1"/>
          </p:cNvSpPr>
          <p:nvPr>
            <p:ph idx="1"/>
          </p:nvPr>
        </p:nvSpPr>
        <p:spPr/>
        <p:txBody>
          <a:bodyPr/>
          <a:lstStyle/>
          <a:p>
            <a:r>
              <a:rPr lang="ru-RU" dirty="0"/>
              <a:t>Если ваш сын держит голову высоко и смотрит собеседнику в глаза, это значит, что отказ обдуман и вполне серьезен. При просмотре телевизора с подростками, отмечайте вслух символы, которые указывают на силу воли и уверенность в своих поступках, а так же на те, которые указывают на слабость говорящего. Так вы наглядно продемонстрируете, что такое язык тела</a:t>
            </a:r>
            <a:endParaRPr lang="ru-RU" dirty="0"/>
          </a:p>
        </p:txBody>
      </p:sp>
    </p:spTree>
    <p:extLst>
      <p:ext uri="{BB962C8B-B14F-4D97-AF65-F5344CB8AC3E}">
        <p14:creationId xmlns:p14="http://schemas.microsoft.com/office/powerpoint/2010/main" val="4325844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20</TotalTime>
  <Words>730</Words>
  <Application>Microsoft Office PowerPoint</Application>
  <PresentationFormat>Экран (4:3)</PresentationFormat>
  <Paragraphs>24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NewsPrint</vt:lpstr>
      <vt:lpstr>Как научить подростка говорить НЕТ?</vt:lpstr>
      <vt:lpstr>Презентация PowerPoint</vt:lpstr>
      <vt:lpstr>Почему так трудно сопротивляться?</vt:lpstr>
      <vt:lpstr>Научите ребенка быть индивидуальностью</vt:lpstr>
      <vt:lpstr>Учите ребенка быстро оценивать все варианты</vt:lpstr>
      <vt:lpstr>Обвиняем маму и переводим все в шутку</vt:lpstr>
      <vt:lpstr>Научите подростка отказываться смеясь</vt:lpstr>
      <vt:lpstr>Поощряйте в ребенке самостоятельность</vt:lpstr>
      <vt:lpstr>Научите подростка использовать язык тела</vt:lpstr>
      <vt:lpstr>А как сказать "Да"?</vt:lpstr>
      <vt:lpstr>Мама, а ты умеешь говорить "нет"?</vt:lpstr>
      <vt:lpstr>А вы умеете отказывать? Или чаще идете вслед за толпой?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научить подростка говорить НЕТ?</dc:title>
  <dc:creator>Михаил</dc:creator>
  <cp:lastModifiedBy>Михаил</cp:lastModifiedBy>
  <cp:revision>3</cp:revision>
  <dcterms:created xsi:type="dcterms:W3CDTF">2014-12-06T16:59:06Z</dcterms:created>
  <dcterms:modified xsi:type="dcterms:W3CDTF">2014-12-06T17:19:51Z</dcterms:modified>
</cp:coreProperties>
</file>